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33"/>
  </p:notesMasterIdLst>
  <p:sldIdLst>
    <p:sldId id="404" r:id="rId2"/>
    <p:sldId id="381" r:id="rId3"/>
    <p:sldId id="382" r:id="rId4"/>
    <p:sldId id="383" r:id="rId5"/>
    <p:sldId id="384" r:id="rId6"/>
    <p:sldId id="385" r:id="rId7"/>
    <p:sldId id="386" r:id="rId8"/>
    <p:sldId id="387" r:id="rId9"/>
    <p:sldId id="388" r:id="rId10"/>
    <p:sldId id="389" r:id="rId11"/>
    <p:sldId id="390" r:id="rId12"/>
    <p:sldId id="391" r:id="rId13"/>
    <p:sldId id="392" r:id="rId14"/>
    <p:sldId id="393" r:id="rId15"/>
    <p:sldId id="394" r:id="rId16"/>
    <p:sldId id="395" r:id="rId17"/>
    <p:sldId id="396" r:id="rId18"/>
    <p:sldId id="397" r:id="rId19"/>
    <p:sldId id="398" r:id="rId20"/>
    <p:sldId id="411" r:id="rId21"/>
    <p:sldId id="410" r:id="rId22"/>
    <p:sldId id="413" r:id="rId23"/>
    <p:sldId id="414" r:id="rId24"/>
    <p:sldId id="415" r:id="rId25"/>
    <p:sldId id="419" r:id="rId26"/>
    <p:sldId id="407" r:id="rId27"/>
    <p:sldId id="409" r:id="rId28"/>
    <p:sldId id="408" r:id="rId29"/>
    <p:sldId id="416" r:id="rId30"/>
    <p:sldId id="417" r:id="rId31"/>
    <p:sldId id="406" r:id="rId32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0521"/>
    <p:restoredTop sz="94672"/>
  </p:normalViewPr>
  <p:slideViewPr>
    <p:cSldViewPr snapToGrid="0" snapToObjects="1">
      <p:cViewPr varScale="1">
        <p:scale>
          <a:sx n="87" d="100"/>
          <a:sy n="87" d="100"/>
        </p:scale>
        <p:origin x="-13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68634247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Shape 3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7" name="Shape 3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Shape 34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"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27635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</a:t>
            </a:r>
            <a:r>
              <a:rPr lang="en-US" baseline="0" dirty="0" smtClean="0"/>
              <a:t> 2008, for the first time, 1 in 100 Americans was in jail or prison.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564F6AD-6877-3B44-9935-CBE9A08BF82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6393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number</a:t>
            </a:r>
            <a:r>
              <a:rPr lang="en-US" baseline="0" dirty="0" smtClean="0"/>
              <a:t> of Americans in jail or prison in 1980.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564F6AD-6877-3B44-9935-CBE9A08BF82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119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number of Americans in jail or prison in 2015.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564F6AD-6877-3B44-9935-CBE9A08BF82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936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265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Number of Japanese in jail or prison per 100,000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564F6AD-6877-3B44-9935-CBE9A08BF82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6211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Number of Canadians in jail or prison per 100,000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564F6AD-6877-3B44-9935-CBE9A08BF82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378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Number of Americans in jail or prison per 100,000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564F6AD-6877-3B44-9935-CBE9A08BF82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7848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Americans under some sort of control of correctional 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564F6AD-6877-3B44-9935-CBE9A08BF82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1814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American men under some sort of control of correctional system.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564F6AD-6877-3B44-9935-CBE9A08BF82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446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Black Americans under some sort of control of correctional system.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564F6AD-6877-3B44-9935-CBE9A08BF82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7546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9303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Black</a:t>
            </a:r>
            <a:r>
              <a:rPr lang="en-US" baseline="0" dirty="0" smtClean="0"/>
              <a:t> as percentage of US population, Bureau of Justice Statistics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564F6AD-6877-3B44-9935-CBE9A08BF82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134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Black as percentage of US prison population</a:t>
            </a:r>
            <a:r>
              <a:rPr lang="en-US" baseline="0" dirty="0" smtClean="0"/>
              <a:t>, 2011, Bureau of Justice Statistics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564F6AD-6877-3B44-9935-CBE9A08BF82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2481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6197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Black as percentage of Shelby County population</a:t>
            </a:r>
            <a:r>
              <a:rPr lang="en-US" baseline="0" dirty="0" smtClean="0"/>
              <a:t>, 2013, US Census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564F6AD-6877-3B44-9935-CBE9A08BF82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2481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Black</a:t>
            </a:r>
            <a:r>
              <a:rPr lang="en-US" baseline="0" dirty="0" smtClean="0"/>
              <a:t> as percentage of Shelby County </a:t>
            </a:r>
            <a:r>
              <a:rPr lang="en-US" baseline="0" smtClean="0"/>
              <a:t>Jail population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564F6AD-6877-3B44-9935-CBE9A08BF82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2481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2651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2651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Black</a:t>
            </a:r>
            <a:r>
              <a:rPr lang="en-US" baseline="0" dirty="0" smtClean="0"/>
              <a:t> as percentage of Shelby County </a:t>
            </a:r>
            <a:r>
              <a:rPr lang="en-US" baseline="0" smtClean="0"/>
              <a:t>Jail population 2014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9564F6AD-6877-3B44-9935-CBE9A08BF82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1339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80%</a:t>
            </a:r>
            <a:r>
              <a:rPr lang="en-US" baseline="0" dirty="0" smtClean="0"/>
              <a:t> of mid-size to large companies check criminal backgrounds of applicants per 2006 survey by the Society for Human Resource Management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2A1948E1-A79A-494D-A314-6CFC72E6BF2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6249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Shape 3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7" name="Shape 3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Shape 34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31</a:t>
            </a:fld>
            <a:endParaRPr lang="en" sz="1200" b="0" i="0" u="none" strike="noStrike" cap="none" baseline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67279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457200" y="152718"/>
            <a:ext cx="5791200" cy="1371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Clr>
                <a:schemeClr val="dk2"/>
              </a:buClr>
              <a:buFont typeface="Arial Black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457200" y="1752600"/>
            <a:ext cx="7619999" cy="4373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algn="l" rtl="0">
              <a:spcBef>
                <a:spcPts val="400"/>
              </a:spcBef>
              <a:spcAft>
                <a:spcPts val="600"/>
              </a:spcAft>
              <a:buClr>
                <a:schemeClr val="dk1"/>
              </a:buClr>
              <a:buFont typeface="Arial"/>
              <a:buNone/>
              <a:defRPr/>
            </a:lvl1pPr>
            <a:lvl2pPr marL="457200" indent="-63500" algn="l" rtl="0">
              <a:spcBef>
                <a:spcPts val="400"/>
              </a:spcBef>
              <a:buClr>
                <a:schemeClr val="dk2"/>
              </a:buClr>
              <a:buFont typeface="Arial"/>
              <a:buChar char="•"/>
              <a:defRPr/>
            </a:lvl2pPr>
            <a:lvl3pPr marL="1143000" indent="-114300" algn="l" rtl="0">
              <a:spcBef>
                <a:spcPts val="360"/>
              </a:spcBef>
              <a:buClr>
                <a:schemeClr val="dk2"/>
              </a:buClr>
              <a:buFont typeface="Arial"/>
              <a:buChar char="•"/>
              <a:defRPr/>
            </a:lvl3pPr>
            <a:lvl4pPr marL="1600200" indent="-114300" algn="l" rtl="0">
              <a:spcBef>
                <a:spcPts val="360"/>
              </a:spcBef>
              <a:buClr>
                <a:schemeClr val="dk2"/>
              </a:buClr>
              <a:buFont typeface="Arial"/>
              <a:buChar char="•"/>
              <a:defRPr/>
            </a:lvl4pPr>
            <a:lvl5pPr marL="2057400" indent="-114300" algn="l" rtl="0">
              <a:spcBef>
                <a:spcPts val="360"/>
              </a:spcBef>
              <a:buClr>
                <a:schemeClr val="dk2"/>
              </a:buClr>
              <a:buFont typeface="Arial"/>
              <a:buChar char="•"/>
              <a:defRPr/>
            </a:lvl5pPr>
            <a:lvl6pPr marL="2514600" indent="-127000" algn="l" rtl="0">
              <a:spcBef>
                <a:spcPts val="320"/>
              </a:spcBef>
              <a:buClr>
                <a:schemeClr val="dk2"/>
              </a:buClr>
              <a:buFont typeface="Arial"/>
              <a:buChar char="•"/>
              <a:defRPr/>
            </a:lvl6pPr>
            <a:lvl7pPr marL="2971800" indent="-127000" algn="l" rtl="0">
              <a:spcBef>
                <a:spcPts val="320"/>
              </a:spcBef>
              <a:buClr>
                <a:schemeClr val="dk2"/>
              </a:buClr>
              <a:buFont typeface="Arial"/>
              <a:buChar char="•"/>
              <a:defRPr/>
            </a:lvl7pPr>
            <a:lvl8pPr marL="3429000" indent="-127000" algn="l" rtl="0">
              <a:spcBef>
                <a:spcPts val="320"/>
              </a:spcBef>
              <a:buClr>
                <a:schemeClr val="dk2"/>
              </a:buClr>
              <a:buFont typeface="Arial"/>
              <a:buChar char="•"/>
              <a:defRPr/>
            </a:lvl8pPr>
            <a:lvl9pPr marL="3886200" indent="-127000" algn="l" rtl="0">
              <a:spcBef>
                <a:spcPts val="320"/>
              </a:spcBef>
              <a:buClr>
                <a:schemeClr val="dk2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dt" idx="10"/>
          </p:nvPr>
        </p:nvSpPr>
        <p:spPr>
          <a:xfrm>
            <a:off x="457200" y="6128482"/>
            <a:ext cx="3429000" cy="304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ftr" idx="11"/>
          </p:nvPr>
        </p:nvSpPr>
        <p:spPr>
          <a:xfrm>
            <a:off x="3173500" y="6442076"/>
            <a:ext cx="3429000" cy="28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 rot="-5400000">
            <a:off x="8227324" y="5885470"/>
            <a:ext cx="13158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457200" lvl="1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914400" lvl="2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371600" lvl="3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828800" lvl="4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286000" lvl="5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743200" lvl="6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200400" lvl="7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3657600" lvl="8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dt" idx="10"/>
          </p:nvPr>
        </p:nvSpPr>
        <p:spPr>
          <a:xfrm>
            <a:off x="457200" y="6128482"/>
            <a:ext cx="3429000" cy="304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ftr" idx="11"/>
          </p:nvPr>
        </p:nvSpPr>
        <p:spPr>
          <a:xfrm>
            <a:off x="3173500" y="6442076"/>
            <a:ext cx="3429000" cy="28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sldNum" idx="12"/>
          </p:nvPr>
        </p:nvSpPr>
        <p:spPr>
          <a:xfrm rot="-5400000">
            <a:off x="8227324" y="5885470"/>
            <a:ext cx="13158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457200" lvl="1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914400" lvl="2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371600" lvl="3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828800" lvl="4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286000" lvl="5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743200" lvl="6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200400" lvl="7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3657600" lvl="8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/>
          <p:nvPr/>
        </p:nvSpPr>
        <p:spPr>
          <a:xfrm>
            <a:off x="9001124" y="4846319"/>
            <a:ext cx="142800" cy="20117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Shape 68"/>
          <p:cNvSpPr>
            <a:spLocks noGrp="1"/>
          </p:cNvSpPr>
          <p:nvPr>
            <p:ph type="pic" idx="2"/>
          </p:nvPr>
        </p:nvSpPr>
        <p:spPr>
          <a:xfrm>
            <a:off x="0" y="0"/>
            <a:ext cx="9000899" cy="4846199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457200" y="5715000"/>
            <a:ext cx="81533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spcBef>
                <a:spcPts val="0"/>
              </a:spcBef>
              <a:buFont typeface="Arial"/>
              <a:buNone/>
              <a:defRPr/>
            </a:lvl1pPr>
            <a:lvl2pPr marL="457200" indent="0" rtl="0">
              <a:spcBef>
                <a:spcPts val="0"/>
              </a:spcBef>
              <a:buFont typeface="Arial"/>
              <a:buNone/>
              <a:defRPr/>
            </a:lvl2pPr>
            <a:lvl3pPr marL="914400" indent="0" rtl="0">
              <a:spcBef>
                <a:spcPts val="0"/>
              </a:spcBef>
              <a:buFont typeface="Arial"/>
              <a:buNone/>
              <a:defRPr/>
            </a:lvl3pPr>
            <a:lvl4pPr marL="1371600" indent="0" rtl="0">
              <a:spcBef>
                <a:spcPts val="0"/>
              </a:spcBef>
              <a:buFont typeface="Arial"/>
              <a:buNone/>
              <a:defRPr/>
            </a:lvl4pPr>
            <a:lvl5pPr marL="1828800" indent="0" rtl="0">
              <a:spcBef>
                <a:spcPts val="0"/>
              </a:spcBef>
              <a:buFont typeface="Arial"/>
              <a:buNone/>
              <a:defRPr/>
            </a:lvl5pPr>
            <a:lvl6pPr marL="2286000" indent="0" rtl="0">
              <a:spcBef>
                <a:spcPts val="0"/>
              </a:spcBef>
              <a:buFont typeface="Arial"/>
              <a:buNone/>
              <a:defRPr/>
            </a:lvl6pPr>
            <a:lvl7pPr marL="2743200" indent="0" rtl="0">
              <a:spcBef>
                <a:spcPts val="0"/>
              </a:spcBef>
              <a:buFont typeface="Arial"/>
              <a:buNone/>
              <a:defRPr/>
            </a:lvl7pPr>
            <a:lvl8pPr marL="3200400" indent="0" rtl="0">
              <a:spcBef>
                <a:spcPts val="0"/>
              </a:spcBef>
              <a:buFont typeface="Arial"/>
              <a:buNone/>
              <a:defRPr/>
            </a:lvl8pPr>
            <a:lvl9pPr marL="3657600" indent="0" rtl="0">
              <a:spcBef>
                <a:spcPts val="0"/>
              </a:spcBef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dt" idx="10"/>
          </p:nvPr>
        </p:nvSpPr>
        <p:spPr>
          <a:xfrm>
            <a:off x="457200" y="6128482"/>
            <a:ext cx="3429000" cy="304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ftr" idx="11"/>
          </p:nvPr>
        </p:nvSpPr>
        <p:spPr>
          <a:xfrm>
            <a:off x="3173500" y="6442076"/>
            <a:ext cx="3429000" cy="28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sldNum" idx="12"/>
          </p:nvPr>
        </p:nvSpPr>
        <p:spPr>
          <a:xfrm rot="-5400000">
            <a:off x="8227324" y="5885470"/>
            <a:ext cx="13158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457200" lvl="1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914400" lvl="2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371600" lvl="3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828800" lvl="4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286000" lvl="5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743200" lvl="6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200400" lvl="7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3657600" lvl="8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4953000"/>
            <a:ext cx="8153399" cy="7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4" name="Shape 74"/>
          <p:cNvSpPr/>
          <p:nvPr/>
        </p:nvSpPr>
        <p:spPr>
          <a:xfrm>
            <a:off x="9001124" y="0"/>
            <a:ext cx="142800" cy="484619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457200" y="152718"/>
            <a:ext cx="5791200" cy="1371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Clr>
                <a:schemeClr val="dk2"/>
              </a:buClr>
              <a:buFont typeface="Arial Black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 rot="5400000">
            <a:off x="2080349" y="129450"/>
            <a:ext cx="4373700" cy="7619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algn="l" rtl="0">
              <a:spcBef>
                <a:spcPts val="400"/>
              </a:spcBef>
              <a:spcAft>
                <a:spcPts val="600"/>
              </a:spcAft>
              <a:buClr>
                <a:schemeClr val="dk1"/>
              </a:buClr>
              <a:buFont typeface="Arial"/>
              <a:buNone/>
              <a:defRPr/>
            </a:lvl1pPr>
            <a:lvl2pPr marL="457200" indent="-63500" algn="l" rtl="0">
              <a:spcBef>
                <a:spcPts val="400"/>
              </a:spcBef>
              <a:buClr>
                <a:schemeClr val="dk2"/>
              </a:buClr>
              <a:buFont typeface="Arial"/>
              <a:buChar char="•"/>
              <a:defRPr/>
            </a:lvl2pPr>
            <a:lvl3pPr marL="1143000" indent="-114300" algn="l" rtl="0">
              <a:spcBef>
                <a:spcPts val="360"/>
              </a:spcBef>
              <a:buClr>
                <a:schemeClr val="dk2"/>
              </a:buClr>
              <a:buFont typeface="Arial"/>
              <a:buChar char="•"/>
              <a:defRPr/>
            </a:lvl3pPr>
            <a:lvl4pPr marL="1600200" indent="-114300" algn="l" rtl="0">
              <a:spcBef>
                <a:spcPts val="360"/>
              </a:spcBef>
              <a:buClr>
                <a:schemeClr val="dk2"/>
              </a:buClr>
              <a:buFont typeface="Arial"/>
              <a:buChar char="•"/>
              <a:defRPr/>
            </a:lvl4pPr>
            <a:lvl5pPr marL="2057400" indent="-114300" algn="l" rtl="0">
              <a:spcBef>
                <a:spcPts val="360"/>
              </a:spcBef>
              <a:buClr>
                <a:schemeClr val="dk2"/>
              </a:buClr>
              <a:buFont typeface="Arial"/>
              <a:buChar char="•"/>
              <a:defRPr/>
            </a:lvl5pPr>
            <a:lvl6pPr marL="2514600" indent="-127000" algn="l" rtl="0">
              <a:spcBef>
                <a:spcPts val="320"/>
              </a:spcBef>
              <a:buClr>
                <a:schemeClr val="dk2"/>
              </a:buClr>
              <a:buFont typeface="Arial"/>
              <a:buChar char="•"/>
              <a:defRPr/>
            </a:lvl6pPr>
            <a:lvl7pPr marL="2971800" indent="-127000" algn="l" rtl="0">
              <a:spcBef>
                <a:spcPts val="320"/>
              </a:spcBef>
              <a:buClr>
                <a:schemeClr val="dk2"/>
              </a:buClr>
              <a:buFont typeface="Arial"/>
              <a:buChar char="•"/>
              <a:defRPr/>
            </a:lvl7pPr>
            <a:lvl8pPr marL="3429000" indent="-127000" algn="l" rtl="0">
              <a:spcBef>
                <a:spcPts val="320"/>
              </a:spcBef>
              <a:buClr>
                <a:schemeClr val="dk2"/>
              </a:buClr>
              <a:buFont typeface="Arial"/>
              <a:buChar char="•"/>
              <a:defRPr/>
            </a:lvl8pPr>
            <a:lvl9pPr marL="3886200" indent="-127000" algn="l" rtl="0">
              <a:spcBef>
                <a:spcPts val="320"/>
              </a:spcBef>
              <a:buClr>
                <a:schemeClr val="dk2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dt" idx="10"/>
          </p:nvPr>
        </p:nvSpPr>
        <p:spPr>
          <a:xfrm>
            <a:off x="457200" y="6128482"/>
            <a:ext cx="3429000" cy="304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ftr" idx="11"/>
          </p:nvPr>
        </p:nvSpPr>
        <p:spPr>
          <a:xfrm>
            <a:off x="3173500" y="6442076"/>
            <a:ext cx="3429000" cy="28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 rot="-5400000">
            <a:off x="8227324" y="5885470"/>
            <a:ext cx="13158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457200" lvl="1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914400" lvl="2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371600" lvl="3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828800" lvl="4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286000" lvl="5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743200" lvl="6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200400" lvl="7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3657600" lvl="8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 rot="5400000">
            <a:off x="4732349" y="2171687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Clr>
                <a:schemeClr val="dk2"/>
              </a:buClr>
              <a:buFont typeface="Arial Black"/>
              <a:buNone/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 rot="5400000">
            <a:off x="541350" y="190488"/>
            <a:ext cx="5851500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algn="l" rtl="0">
              <a:spcBef>
                <a:spcPts val="400"/>
              </a:spcBef>
              <a:spcAft>
                <a:spcPts val="600"/>
              </a:spcAft>
              <a:buClr>
                <a:schemeClr val="dk1"/>
              </a:buClr>
              <a:buFont typeface="Arial"/>
              <a:buNone/>
              <a:defRPr/>
            </a:lvl1pPr>
            <a:lvl2pPr marL="457200" indent="-63500" algn="l" rtl="0">
              <a:spcBef>
                <a:spcPts val="400"/>
              </a:spcBef>
              <a:buClr>
                <a:schemeClr val="dk2"/>
              </a:buClr>
              <a:buFont typeface="Arial"/>
              <a:buChar char="•"/>
              <a:defRPr/>
            </a:lvl2pPr>
            <a:lvl3pPr marL="1143000" indent="-114300" algn="l" rtl="0">
              <a:spcBef>
                <a:spcPts val="360"/>
              </a:spcBef>
              <a:buClr>
                <a:schemeClr val="dk2"/>
              </a:buClr>
              <a:buFont typeface="Arial"/>
              <a:buChar char="•"/>
              <a:defRPr/>
            </a:lvl3pPr>
            <a:lvl4pPr marL="1600200" indent="-114300" algn="l" rtl="0">
              <a:spcBef>
                <a:spcPts val="360"/>
              </a:spcBef>
              <a:buClr>
                <a:schemeClr val="dk2"/>
              </a:buClr>
              <a:buFont typeface="Arial"/>
              <a:buChar char="•"/>
              <a:defRPr/>
            </a:lvl4pPr>
            <a:lvl5pPr marL="2057400" indent="-114300" algn="l" rtl="0">
              <a:spcBef>
                <a:spcPts val="360"/>
              </a:spcBef>
              <a:buClr>
                <a:schemeClr val="dk2"/>
              </a:buClr>
              <a:buFont typeface="Arial"/>
              <a:buChar char="•"/>
              <a:defRPr/>
            </a:lvl5pPr>
            <a:lvl6pPr marL="2514600" indent="-127000" algn="l" rtl="0">
              <a:spcBef>
                <a:spcPts val="320"/>
              </a:spcBef>
              <a:buClr>
                <a:schemeClr val="dk2"/>
              </a:buClr>
              <a:buFont typeface="Arial"/>
              <a:buChar char="•"/>
              <a:defRPr/>
            </a:lvl6pPr>
            <a:lvl7pPr marL="2971800" indent="-127000" algn="l" rtl="0">
              <a:spcBef>
                <a:spcPts val="320"/>
              </a:spcBef>
              <a:buClr>
                <a:schemeClr val="dk2"/>
              </a:buClr>
              <a:buFont typeface="Arial"/>
              <a:buChar char="•"/>
              <a:defRPr/>
            </a:lvl7pPr>
            <a:lvl8pPr marL="3429000" indent="-127000" algn="l" rtl="0">
              <a:spcBef>
                <a:spcPts val="320"/>
              </a:spcBef>
              <a:buClr>
                <a:schemeClr val="dk2"/>
              </a:buClr>
              <a:buFont typeface="Arial"/>
              <a:buChar char="•"/>
              <a:defRPr/>
            </a:lvl8pPr>
            <a:lvl9pPr marL="3886200" indent="-127000" algn="l" rtl="0">
              <a:spcBef>
                <a:spcPts val="320"/>
              </a:spcBef>
              <a:buClr>
                <a:schemeClr val="dk2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dt" idx="10"/>
          </p:nvPr>
        </p:nvSpPr>
        <p:spPr>
          <a:xfrm>
            <a:off x="457200" y="6128482"/>
            <a:ext cx="3429000" cy="304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ftr" idx="11"/>
          </p:nvPr>
        </p:nvSpPr>
        <p:spPr>
          <a:xfrm>
            <a:off x="3173500" y="6442076"/>
            <a:ext cx="3429000" cy="283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sldNum" idx="12"/>
          </p:nvPr>
        </p:nvSpPr>
        <p:spPr>
          <a:xfrm rot="-5400000">
            <a:off x="8227324" y="5885470"/>
            <a:ext cx="13158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457200" lvl="1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914400" lvl="2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1371600" lvl="3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1828800" lvl="4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2286000" lvl="5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  <a:p>
            <a:pPr marL="2743200" lvl="6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/>
          </a:p>
          <a:p>
            <a:pPr marL="3200400" lvl="7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/>
          </a:p>
          <a:p>
            <a:pPr marL="3657600" lvl="8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with Picture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 txBox="1">
            <a:spLocks noGrp="1"/>
          </p:cNvSpPr>
          <p:nvPr>
            <p:ph type="ctrTitle"/>
          </p:nvPr>
        </p:nvSpPr>
        <p:spPr>
          <a:xfrm>
            <a:off x="779462" y="789081"/>
            <a:ext cx="7583400" cy="1470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subTitle" idx="1"/>
          </p:nvPr>
        </p:nvSpPr>
        <p:spPr>
          <a:xfrm>
            <a:off x="779462" y="4724400"/>
            <a:ext cx="7583400" cy="138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300"/>
              </a:spcBef>
              <a:buClr>
                <a:schemeClr val="lt2"/>
              </a:buClr>
              <a:buFont typeface="Arial"/>
              <a:buNone/>
              <a:defRPr/>
            </a:lvl1pPr>
            <a:lvl2pPr marL="457200" marR="0" indent="0" algn="ctr" rtl="0">
              <a:spcBef>
                <a:spcPts val="560"/>
              </a:spcBef>
              <a:buClr>
                <a:srgbClr val="888888"/>
              </a:buClr>
              <a:buFont typeface="Arial"/>
              <a:buNone/>
              <a:defRPr/>
            </a:lvl2pPr>
            <a:lvl3pPr marL="914400" marR="0" indent="0" algn="ctr" rtl="0">
              <a:spcBef>
                <a:spcPts val="480"/>
              </a:spcBef>
              <a:buClr>
                <a:srgbClr val="888888"/>
              </a:buClr>
              <a:buFont typeface="Arial"/>
              <a:buNone/>
              <a:defRPr/>
            </a:lvl3pPr>
            <a:lvl4pPr marL="1371600" marR="0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/>
            </a:lvl4pPr>
            <a:lvl5pPr marL="1828800" marR="0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/>
            </a:lvl5pPr>
            <a:lvl6pPr marL="2286000" marR="0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/>
            </a:lvl6pPr>
            <a:lvl7pPr marL="2743200" marR="0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/>
            </a:lvl7pPr>
            <a:lvl8pPr marL="3200400" marR="0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/>
            </a:lvl8pPr>
            <a:lvl9pPr marL="3657600" marR="0" indent="0" algn="ctr" rtl="0">
              <a:spcBef>
                <a:spcPts val="400"/>
              </a:spcBef>
              <a:buClr>
                <a:srgbClr val="888888"/>
              </a:buClr>
              <a:buFont typeface="Arial"/>
              <a:buNone/>
              <a:defRPr/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0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lvl1pPr marL="0" marR="0" indent="0" algn="r" rtl="0">
              <a:spcBef>
                <a:spcPts val="0"/>
              </a:spcBef>
              <a:buNone/>
              <a:defRPr sz="1200" b="0" i="0" u="none" strike="noStrike" cap="none" baseline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marL="0" lvl="0" indent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  <p:sp>
        <p:nvSpPr>
          <p:cNvPr id="93" name="Shape 93"/>
          <p:cNvSpPr>
            <a:spLocks noGrp="1"/>
          </p:cNvSpPr>
          <p:nvPr>
            <p:ph type="pic" idx="2"/>
          </p:nvPr>
        </p:nvSpPr>
        <p:spPr>
          <a:xfrm>
            <a:off x="3677371" y="2564084"/>
            <a:ext cx="1789200" cy="1729800"/>
          </a:xfrm>
          <a:prstGeom prst="ellipse">
            <a:avLst/>
          </a:prstGeom>
          <a:noFill/>
          <a:ln w="127000" cap="flat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/>
          <a:lstStyle>
            <a:lvl1pPr marL="0" marR="0" indent="0" algn="ctr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152718"/>
            <a:ext cx="5791200" cy="1371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spcBef>
                <a:spcPts val="0"/>
              </a:spcBef>
              <a:buClr>
                <a:schemeClr val="dk2"/>
              </a:buClr>
              <a:buFont typeface="Arial Black"/>
              <a:buNone/>
              <a:defRPr/>
            </a:lvl1pPr>
            <a:lvl2pPr marL="0" marR="0" indent="0" algn="l" rtl="0">
              <a:spcBef>
                <a:spcPts val="0"/>
              </a:spcBef>
              <a:defRPr/>
            </a:lvl2pPr>
            <a:lvl3pPr marL="0" marR="0" indent="0" algn="l" rtl="0">
              <a:spcBef>
                <a:spcPts val="0"/>
              </a:spcBef>
              <a:defRPr/>
            </a:lvl3pPr>
            <a:lvl4pPr marL="0" marR="0" indent="0" algn="l" rtl="0">
              <a:spcBef>
                <a:spcPts val="0"/>
              </a:spcBef>
              <a:defRPr/>
            </a:lvl4pPr>
            <a:lvl5pPr marL="0" marR="0" indent="0" algn="l" rtl="0">
              <a:spcBef>
                <a:spcPts val="0"/>
              </a:spcBef>
              <a:defRPr/>
            </a:lvl5pPr>
            <a:lvl6pPr marL="0" marR="0" indent="0" algn="l" rtl="0">
              <a:spcBef>
                <a:spcPts val="0"/>
              </a:spcBef>
              <a:defRPr/>
            </a:lvl6pPr>
            <a:lvl7pPr marL="0" marR="0" indent="0" algn="l" rtl="0">
              <a:spcBef>
                <a:spcPts val="0"/>
              </a:spcBef>
              <a:defRPr/>
            </a:lvl7pPr>
            <a:lvl8pPr marL="0" marR="0" indent="0" algn="l" rtl="0">
              <a:spcBef>
                <a:spcPts val="0"/>
              </a:spcBef>
              <a:defRPr/>
            </a:lvl8pPr>
            <a:lvl9pPr marL="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752600"/>
            <a:ext cx="7619999" cy="4373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400"/>
              </a:spcBef>
              <a:spcAft>
                <a:spcPts val="600"/>
              </a:spcAft>
              <a:buClr>
                <a:schemeClr val="dk1"/>
              </a:buClr>
              <a:buFont typeface="Arial"/>
              <a:buNone/>
              <a:defRPr/>
            </a:lvl1pPr>
            <a:lvl2pPr marL="457200" marR="0" indent="-63500" algn="l" rtl="0">
              <a:spcBef>
                <a:spcPts val="400"/>
              </a:spcBef>
              <a:buClr>
                <a:schemeClr val="dk2"/>
              </a:buClr>
              <a:buFont typeface="Arial"/>
              <a:buChar char="•"/>
              <a:defRPr/>
            </a:lvl2pPr>
            <a:lvl3pPr marL="1143000" marR="0" indent="-114300" algn="l" rtl="0">
              <a:spcBef>
                <a:spcPts val="360"/>
              </a:spcBef>
              <a:buClr>
                <a:schemeClr val="dk2"/>
              </a:buClr>
              <a:buFont typeface="Arial"/>
              <a:buChar char="•"/>
              <a:defRPr/>
            </a:lvl3pPr>
            <a:lvl4pPr marL="1600200" marR="0" indent="-114300" algn="l" rtl="0">
              <a:spcBef>
                <a:spcPts val="360"/>
              </a:spcBef>
              <a:buClr>
                <a:schemeClr val="dk2"/>
              </a:buClr>
              <a:buFont typeface="Arial"/>
              <a:buChar char="•"/>
              <a:defRPr/>
            </a:lvl4pPr>
            <a:lvl5pPr marL="2057400" marR="0" indent="-114300" algn="l" rtl="0">
              <a:spcBef>
                <a:spcPts val="360"/>
              </a:spcBef>
              <a:buClr>
                <a:schemeClr val="dk2"/>
              </a:buClr>
              <a:buFont typeface="Arial"/>
              <a:buChar char="•"/>
              <a:defRPr/>
            </a:lvl5pPr>
            <a:lvl6pPr marL="2514600" marR="0" indent="-127000" algn="l" rtl="0">
              <a:spcBef>
                <a:spcPts val="320"/>
              </a:spcBef>
              <a:buClr>
                <a:schemeClr val="dk2"/>
              </a:buClr>
              <a:buFont typeface="Arial"/>
              <a:buChar char="•"/>
              <a:defRPr/>
            </a:lvl6pPr>
            <a:lvl7pPr marL="2971800" marR="0" indent="-127000" algn="l" rtl="0">
              <a:spcBef>
                <a:spcPts val="320"/>
              </a:spcBef>
              <a:buClr>
                <a:schemeClr val="dk2"/>
              </a:buClr>
              <a:buFont typeface="Arial"/>
              <a:buChar char="•"/>
              <a:defRPr/>
            </a:lvl7pPr>
            <a:lvl8pPr marL="3429000" marR="0" indent="-127000" algn="l" rtl="0">
              <a:spcBef>
                <a:spcPts val="320"/>
              </a:spcBef>
              <a:buClr>
                <a:schemeClr val="dk2"/>
              </a:buClr>
              <a:buFont typeface="Arial"/>
              <a:buChar char="•"/>
              <a:defRPr/>
            </a:lvl8pPr>
            <a:lvl9pPr marL="3886200" marR="0" indent="-127000" algn="l" rtl="0">
              <a:spcBef>
                <a:spcPts val="320"/>
              </a:spcBef>
              <a:buClr>
                <a:schemeClr val="dk2"/>
              </a:buClr>
              <a:buFont typeface="Arial"/>
              <a:buChar char="•"/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 rot="-5400000">
            <a:off x="8227324" y="5885470"/>
            <a:ext cx="1315800" cy="36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lvl="0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 dirty="0"/>
          </a:p>
          <a:p>
            <a:pPr marL="457200" lvl="1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 dirty="0"/>
          </a:p>
          <a:p>
            <a:pPr marL="914400" lvl="2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 dirty="0"/>
          </a:p>
          <a:p>
            <a:pPr marL="1371600" lvl="3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 dirty="0"/>
          </a:p>
          <a:p>
            <a:pPr marL="1828800" lvl="4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 dirty="0"/>
          </a:p>
          <a:p>
            <a:pPr marL="2286000" lvl="5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 dirty="0"/>
          </a:p>
          <a:p>
            <a:pPr marL="2743200" lvl="6" indent="-88900">
              <a:spcBef>
                <a:spcPts val="0"/>
              </a:spcBef>
              <a:buClr>
                <a:srgbClr val="000000"/>
              </a:buClr>
              <a:buFont typeface="Arial"/>
              <a:buChar char="●"/>
            </a:pPr>
            <a:endParaRPr dirty="0"/>
          </a:p>
          <a:p>
            <a:pPr marL="3200400" lvl="7" indent="-88900">
              <a:spcBef>
                <a:spcPts val="0"/>
              </a:spcBef>
              <a:buClr>
                <a:srgbClr val="000000"/>
              </a:buClr>
              <a:buFont typeface="Courier New"/>
              <a:buChar char="o"/>
            </a:pPr>
            <a:endParaRPr dirty="0"/>
          </a:p>
          <a:p>
            <a:pPr marL="3657600" lvl="8" indent="-88900">
              <a:spcBef>
                <a:spcPts val="0"/>
              </a:spcBef>
              <a:buClr>
                <a:srgbClr val="000000"/>
              </a:buClr>
              <a:buFont typeface="Wingdings"/>
              <a:buChar char="§"/>
            </a:pPr>
            <a:endParaRPr dirty="0"/>
          </a:p>
        </p:txBody>
      </p:sp>
      <p:sp>
        <p:nvSpPr>
          <p:cNvPr id="8" name="Shape 8"/>
          <p:cNvSpPr/>
          <p:nvPr/>
        </p:nvSpPr>
        <p:spPr>
          <a:xfrm>
            <a:off x="9001124" y="0"/>
            <a:ext cx="142800" cy="137159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Shape 9"/>
          <p:cNvSpPr/>
          <p:nvPr/>
        </p:nvSpPr>
        <p:spPr>
          <a:xfrm>
            <a:off x="9001124" y="1371600"/>
            <a:ext cx="142800" cy="548639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1800" b="0" i="0" u="none" strike="noStrike" cap="none" baseline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Shape 10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626759" y="6470810"/>
            <a:ext cx="351600" cy="23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Shape 1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978310" y="6467082"/>
            <a:ext cx="197699" cy="19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Shape 1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259164" y="6467082"/>
            <a:ext cx="205200" cy="20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Shape 13"/>
          <p:cNvSpPr txBox="1"/>
          <p:nvPr/>
        </p:nvSpPr>
        <p:spPr>
          <a:xfrm>
            <a:off x="6477701" y="6411882"/>
            <a:ext cx="1582799" cy="307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en" sz="1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@</a:t>
            </a:r>
            <a:r>
              <a:rPr lang="en-US" sz="1400" b="0" i="0" u="none" strike="noStrike" cap="none" baseline="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JustCity901</a:t>
            </a:r>
            <a:endParaRPr lang="en" sz="14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6" r:id="rId3"/>
    <p:sldLayoutId id="2147483657" r:id="rId4"/>
    <p:sldLayoutId id="2147483658" r:id="rId5"/>
    <p:sldLayoutId id="2147483659" r:id="rId6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lt1"/>
          </a:fgClr>
          <a:bgClr>
            <a:schemeClr val="bg1"/>
          </a:bgClr>
        </a:pattFill>
        <a:effectLst/>
      </p:bgPr>
    </p:bg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Shape 339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822" y="991391"/>
            <a:ext cx="5532357" cy="48752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3785617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892" y="2410393"/>
            <a:ext cx="76815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dirty="0" smtClean="0">
                <a:solidFill>
                  <a:srgbClr val="1A2532"/>
                </a:solidFill>
                <a:latin typeface="Museo Slab 700"/>
                <a:cs typeface="Museo Slab 700"/>
              </a:rPr>
              <a:t>1 in 100</a:t>
            </a:r>
            <a:endParaRPr lang="en-US" sz="12000" dirty="0">
              <a:solidFill>
                <a:srgbClr val="1A2532"/>
              </a:solidFill>
              <a:latin typeface="Museo Slab 700"/>
              <a:cs typeface="Museo Slab 700"/>
            </a:endParaRPr>
          </a:p>
        </p:txBody>
      </p:sp>
    </p:spTree>
    <p:extLst>
      <p:ext uri="{BB962C8B-B14F-4D97-AF65-F5344CB8AC3E}">
        <p14:creationId xmlns:p14="http://schemas.microsoft.com/office/powerpoint/2010/main" val="2713612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892" y="2410393"/>
            <a:ext cx="76815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dirty="0" smtClean="0">
                <a:solidFill>
                  <a:srgbClr val="1A2532"/>
                </a:solidFill>
                <a:latin typeface="Museo Slab 700"/>
                <a:cs typeface="Museo Slab 700"/>
              </a:rPr>
              <a:t>500,000</a:t>
            </a:r>
            <a:endParaRPr lang="en-US" sz="12000" dirty="0">
              <a:solidFill>
                <a:srgbClr val="1A2532"/>
              </a:solidFill>
              <a:latin typeface="Museo Slab 700"/>
              <a:cs typeface="Museo Slab 700"/>
            </a:endParaRPr>
          </a:p>
        </p:txBody>
      </p:sp>
    </p:spTree>
    <p:extLst>
      <p:ext uri="{BB962C8B-B14F-4D97-AF65-F5344CB8AC3E}">
        <p14:creationId xmlns:p14="http://schemas.microsoft.com/office/powerpoint/2010/main" val="2638565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892" y="2410393"/>
            <a:ext cx="76815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dirty="0" smtClean="0">
                <a:solidFill>
                  <a:srgbClr val="1A2532"/>
                </a:solidFill>
                <a:latin typeface="Museo Slab 700"/>
                <a:cs typeface="Museo Slab 700"/>
              </a:rPr>
              <a:t>2,400,000</a:t>
            </a:r>
            <a:endParaRPr lang="en-US" sz="12000" dirty="0">
              <a:solidFill>
                <a:srgbClr val="1A2532"/>
              </a:solidFill>
              <a:latin typeface="Museo Slab 700"/>
              <a:cs typeface="Museo Slab 700"/>
            </a:endParaRPr>
          </a:p>
        </p:txBody>
      </p:sp>
    </p:spTree>
    <p:extLst>
      <p:ext uri="{BB962C8B-B14F-4D97-AF65-F5344CB8AC3E}">
        <p14:creationId xmlns:p14="http://schemas.microsoft.com/office/powerpoint/2010/main" val="183612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48" y="505554"/>
            <a:ext cx="6955358" cy="550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93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892" y="2410393"/>
            <a:ext cx="76815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dirty="0" smtClean="0">
                <a:solidFill>
                  <a:srgbClr val="1A2532"/>
                </a:solidFill>
                <a:latin typeface="Museo Slab 700"/>
                <a:cs typeface="Museo Slab 700"/>
              </a:rPr>
              <a:t>55</a:t>
            </a:r>
          </a:p>
        </p:txBody>
      </p:sp>
    </p:spTree>
    <p:extLst>
      <p:ext uri="{BB962C8B-B14F-4D97-AF65-F5344CB8AC3E}">
        <p14:creationId xmlns:p14="http://schemas.microsoft.com/office/powerpoint/2010/main" val="108179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892" y="2410393"/>
            <a:ext cx="76815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dirty="0" smtClean="0">
                <a:solidFill>
                  <a:srgbClr val="1A2532"/>
                </a:solidFill>
                <a:latin typeface="Museo Slab 700"/>
                <a:cs typeface="Museo Slab 700"/>
              </a:rPr>
              <a:t>114</a:t>
            </a:r>
          </a:p>
        </p:txBody>
      </p:sp>
    </p:spTree>
    <p:extLst>
      <p:ext uri="{BB962C8B-B14F-4D97-AF65-F5344CB8AC3E}">
        <p14:creationId xmlns:p14="http://schemas.microsoft.com/office/powerpoint/2010/main" val="3725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892" y="2410393"/>
            <a:ext cx="76815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dirty="0" smtClean="0">
                <a:solidFill>
                  <a:srgbClr val="1A2532"/>
                </a:solidFill>
                <a:latin typeface="Museo Slab 700"/>
                <a:cs typeface="Museo Slab 700"/>
              </a:rPr>
              <a:t>730</a:t>
            </a:r>
          </a:p>
        </p:txBody>
      </p:sp>
    </p:spTree>
    <p:extLst>
      <p:ext uri="{BB962C8B-B14F-4D97-AF65-F5344CB8AC3E}">
        <p14:creationId xmlns:p14="http://schemas.microsoft.com/office/powerpoint/2010/main" val="111310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892" y="2410393"/>
            <a:ext cx="76815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dirty="0" smtClean="0">
                <a:solidFill>
                  <a:srgbClr val="1A2532"/>
                </a:solidFill>
                <a:latin typeface="Museo Slab 700"/>
                <a:cs typeface="Museo Slab 700"/>
              </a:rPr>
              <a:t>1 in 31</a:t>
            </a:r>
          </a:p>
        </p:txBody>
      </p:sp>
    </p:spTree>
    <p:extLst>
      <p:ext uri="{BB962C8B-B14F-4D97-AF65-F5344CB8AC3E}">
        <p14:creationId xmlns:p14="http://schemas.microsoft.com/office/powerpoint/2010/main" val="3319240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892" y="2410393"/>
            <a:ext cx="76815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dirty="0" smtClean="0">
                <a:solidFill>
                  <a:srgbClr val="1A2532"/>
                </a:solidFill>
                <a:latin typeface="Museo Slab 700"/>
                <a:cs typeface="Museo Slab 700"/>
              </a:rPr>
              <a:t>1 in 18</a:t>
            </a:r>
          </a:p>
        </p:txBody>
      </p:sp>
    </p:spTree>
    <p:extLst>
      <p:ext uri="{BB962C8B-B14F-4D97-AF65-F5344CB8AC3E}">
        <p14:creationId xmlns:p14="http://schemas.microsoft.com/office/powerpoint/2010/main" val="1645389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892" y="2410393"/>
            <a:ext cx="76815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dirty="0" smtClean="0">
                <a:solidFill>
                  <a:srgbClr val="1A2532"/>
                </a:solidFill>
                <a:latin typeface="Museo Slab 700"/>
                <a:cs typeface="Museo Slab 700"/>
              </a:rPr>
              <a:t>1 in 11</a:t>
            </a:r>
          </a:p>
        </p:txBody>
      </p:sp>
    </p:spTree>
    <p:extLst>
      <p:ext uri="{BB962C8B-B14F-4D97-AF65-F5344CB8AC3E}">
        <p14:creationId xmlns:p14="http://schemas.microsoft.com/office/powerpoint/2010/main" val="242961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22" y="1202062"/>
            <a:ext cx="7586217" cy="51031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45248" y="406678"/>
            <a:ext cx="46630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1A2532"/>
                </a:solidFill>
                <a:latin typeface="Museo Slab 700"/>
                <a:cs typeface="Museo Slab 700"/>
              </a:rPr>
              <a:t>Race in the United States</a:t>
            </a:r>
            <a:endParaRPr lang="en-US" sz="2800" dirty="0">
              <a:solidFill>
                <a:srgbClr val="1A2532"/>
              </a:solidFill>
              <a:latin typeface="Museo Slab 700"/>
              <a:cs typeface="Museo Slab 700"/>
            </a:endParaRPr>
          </a:p>
        </p:txBody>
      </p:sp>
    </p:spTree>
    <p:extLst>
      <p:ext uri="{BB962C8B-B14F-4D97-AF65-F5344CB8AC3E}">
        <p14:creationId xmlns:p14="http://schemas.microsoft.com/office/powerpoint/2010/main" val="786859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0640" y="2410393"/>
            <a:ext cx="76815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dirty="0" smtClean="0">
                <a:solidFill>
                  <a:srgbClr val="253649"/>
                </a:solidFill>
                <a:latin typeface="Museo Slab 700"/>
                <a:cs typeface="Museo Slab 700"/>
              </a:rPr>
              <a:t>13%	</a:t>
            </a:r>
          </a:p>
        </p:txBody>
      </p:sp>
    </p:spTree>
    <p:extLst>
      <p:ext uri="{BB962C8B-B14F-4D97-AF65-F5344CB8AC3E}">
        <p14:creationId xmlns:p14="http://schemas.microsoft.com/office/powerpoint/2010/main" val="1554195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892" y="2410393"/>
            <a:ext cx="76815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dirty="0" smtClean="0">
                <a:solidFill>
                  <a:srgbClr val="253649"/>
                </a:solidFill>
                <a:latin typeface="Museo Slab 700"/>
                <a:cs typeface="Museo Slab 700"/>
              </a:rPr>
              <a:t>38%	</a:t>
            </a:r>
          </a:p>
        </p:txBody>
      </p:sp>
    </p:spTree>
    <p:extLst>
      <p:ext uri="{BB962C8B-B14F-4D97-AF65-F5344CB8AC3E}">
        <p14:creationId xmlns:p14="http://schemas.microsoft.com/office/powerpoint/2010/main" val="3369853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00px-Map_of_Tennessee_highlighting_Shelby_County_svg.png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32" y="2492099"/>
            <a:ext cx="7260336" cy="1783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45248" y="588122"/>
            <a:ext cx="49295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1A2532"/>
                </a:solidFill>
                <a:latin typeface="Museo Slab 700"/>
                <a:cs typeface="Museo Slab 700"/>
              </a:rPr>
              <a:t>Race in the Shelby County</a:t>
            </a:r>
            <a:endParaRPr lang="en-US" sz="2800" dirty="0">
              <a:solidFill>
                <a:srgbClr val="1A2532"/>
              </a:solidFill>
              <a:latin typeface="Museo Slab 700"/>
              <a:cs typeface="Museo Slab 700"/>
            </a:endParaRPr>
          </a:p>
        </p:txBody>
      </p:sp>
    </p:spTree>
    <p:extLst>
      <p:ext uri="{BB962C8B-B14F-4D97-AF65-F5344CB8AC3E}">
        <p14:creationId xmlns:p14="http://schemas.microsoft.com/office/powerpoint/2010/main" val="3508036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892" y="2410393"/>
            <a:ext cx="76815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dirty="0" smtClean="0">
                <a:solidFill>
                  <a:srgbClr val="253649"/>
                </a:solidFill>
                <a:latin typeface="Museo Slab 700"/>
                <a:cs typeface="Museo Slab 700"/>
              </a:rPr>
              <a:t>53%	</a:t>
            </a:r>
          </a:p>
        </p:txBody>
      </p:sp>
    </p:spTree>
    <p:extLst>
      <p:ext uri="{BB962C8B-B14F-4D97-AF65-F5344CB8AC3E}">
        <p14:creationId xmlns:p14="http://schemas.microsoft.com/office/powerpoint/2010/main" val="148118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892" y="2410393"/>
            <a:ext cx="76815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0" dirty="0" smtClean="0">
                <a:solidFill>
                  <a:srgbClr val="253649"/>
                </a:solidFill>
                <a:latin typeface="Museo Slab 700"/>
                <a:cs typeface="Museo Slab 700"/>
              </a:rPr>
              <a:t>87%	</a:t>
            </a:r>
          </a:p>
        </p:txBody>
      </p:sp>
    </p:spTree>
    <p:extLst>
      <p:ext uri="{BB962C8B-B14F-4D97-AF65-F5344CB8AC3E}">
        <p14:creationId xmlns:p14="http://schemas.microsoft.com/office/powerpoint/2010/main" val="308517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8027" y="1647458"/>
            <a:ext cx="6036353" cy="47955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76793" y="760566"/>
            <a:ext cx="6994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1A2532"/>
                </a:solidFill>
                <a:latin typeface="Museo Slab 500"/>
                <a:cs typeface="Museo Slab 500"/>
              </a:rPr>
              <a:t>Shelby County Jail Population by Race</a:t>
            </a:r>
            <a:endParaRPr lang="en-US" sz="2800" dirty="0">
              <a:solidFill>
                <a:srgbClr val="1A25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792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ncarceration Rate by Gender and Race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189" y="1237451"/>
            <a:ext cx="6368314" cy="372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21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3892" y="2410393"/>
            <a:ext cx="76815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>
                <a:solidFill>
                  <a:srgbClr val="253649"/>
                </a:solidFill>
                <a:latin typeface="Museo Slab 700"/>
                <a:cs typeface="Museo Slab 700"/>
              </a:rPr>
              <a:t>65 million</a:t>
            </a:r>
          </a:p>
        </p:txBody>
      </p:sp>
    </p:spTree>
    <p:extLst>
      <p:ext uri="{BB962C8B-B14F-4D97-AF65-F5344CB8AC3E}">
        <p14:creationId xmlns:p14="http://schemas.microsoft.com/office/powerpoint/2010/main" val="205814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xmlns:p14="http://schemas.microsoft.com/office/powerpoint/2010/main" advClick="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dirty="0">
                <a:solidFill>
                  <a:srgbClr val="253649"/>
                </a:solidFill>
                <a:latin typeface="Museo Slab 700"/>
                <a:cs typeface="Museo Slab 700"/>
              </a:rPr>
              <a:t>What’s at Stake</a:t>
            </a:r>
            <a:r>
              <a:rPr lang="en-US" sz="5400" dirty="0" smtClean="0">
                <a:solidFill>
                  <a:srgbClr val="253649"/>
                </a:solidFill>
                <a:latin typeface="Museo Slab 700"/>
                <a:cs typeface="Museo Slab 700"/>
              </a:rPr>
              <a:t>?</a:t>
            </a:r>
            <a:endParaRPr lang="en-US" sz="5400" dirty="0">
              <a:solidFill>
                <a:srgbClr val="253649"/>
              </a:solidFill>
              <a:latin typeface="Museo Slab 700"/>
              <a:cs typeface="Museo Slab 70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Loss of employment</a:t>
            </a:r>
          </a:p>
          <a:p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Loss of property</a:t>
            </a:r>
          </a:p>
          <a:p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Loss of public housing</a:t>
            </a:r>
          </a:p>
          <a:p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Loss of food stamp eligibility</a:t>
            </a:r>
          </a:p>
          <a:p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Loss of financial aid for college</a:t>
            </a:r>
          </a:p>
          <a:p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Loss of the right to vote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. . . even AFTER serving time in prison</a:t>
            </a:r>
            <a:endParaRPr lang="en-US" sz="2800" dirty="0">
              <a:solidFill>
                <a:schemeClr val="accent3">
                  <a:lumMod val="50000"/>
                </a:schemeClr>
              </a:solidFill>
              <a:latin typeface="Museo Slab 500" charset="0"/>
              <a:ea typeface="Museo Slab 500" charset="0"/>
              <a:cs typeface="Museo Slab 5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93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941" y="233083"/>
            <a:ext cx="8633011" cy="5670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What can be expunged in Tennessee?</a:t>
            </a:r>
          </a:p>
          <a:p>
            <a:pPr marL="0" indent="0">
              <a:buNone/>
            </a:pPr>
            <a:endParaRPr lang="en-US" sz="2800" dirty="0" smtClean="0">
              <a:solidFill>
                <a:schemeClr val="accent3">
                  <a:lumMod val="50000"/>
                </a:schemeClr>
              </a:solidFill>
              <a:latin typeface="Museo Slab 500" charset="0"/>
              <a:ea typeface="Museo Slab 500" charset="0"/>
              <a:cs typeface="Museo Slab 500" charset="0"/>
            </a:endParaRPr>
          </a:p>
          <a:p>
            <a:pPr marL="0" indent="0">
              <a:buNone/>
            </a:pPr>
            <a:endParaRPr lang="en-US" sz="2800" dirty="0" smtClean="0">
              <a:solidFill>
                <a:schemeClr val="accent3">
                  <a:lumMod val="50000"/>
                </a:schemeClr>
              </a:solidFill>
              <a:latin typeface="Museo Slab 500" charset="0"/>
              <a:ea typeface="Museo Slab 500" charset="0"/>
              <a:cs typeface="Museo Slab 500" charset="0"/>
            </a:endParaRPr>
          </a:p>
          <a:p>
            <a:pPr marL="514350" indent="-514350">
              <a:buAutoNum type="arabicPeriod"/>
            </a:pP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Dismissed/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Nolle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 </a:t>
            </a:r>
            <a:r>
              <a:rPr lang="en-US" sz="3200" dirty="0" err="1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Prosequi</a:t>
            </a: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/Not Guilty</a:t>
            </a:r>
          </a:p>
          <a:p>
            <a:pPr marL="514350" indent="-514350">
              <a:buAutoNum type="arabicPeriod"/>
            </a:pP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Completed Diversion</a:t>
            </a:r>
          </a:p>
          <a:p>
            <a:pPr marL="514350" indent="-514350">
              <a:buAutoNum type="arabicPeriod"/>
            </a:pPr>
            <a:r>
              <a:rPr lang="en-US" sz="32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Certain convictions - 2012 amendment</a:t>
            </a:r>
          </a:p>
          <a:p>
            <a:pPr algn="ctr"/>
            <a:endParaRPr lang="en-US" sz="2800" dirty="0" smtClean="0">
              <a:solidFill>
                <a:schemeClr val="accent3">
                  <a:lumMod val="50000"/>
                </a:schemeClr>
              </a:solidFill>
              <a:latin typeface="Museo Slab 500" charset="0"/>
              <a:ea typeface="Museo Slab 500" charset="0"/>
              <a:cs typeface="Museo Slab 500" charset="0"/>
            </a:endParaRPr>
          </a:p>
          <a:p>
            <a:pPr algn="ctr"/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THAT</a:t>
            </a:r>
            <a:r>
              <a:rPr lang="uk-UA" sz="36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’</a:t>
            </a:r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S ALL</a:t>
            </a:r>
          </a:p>
        </p:txBody>
      </p:sp>
    </p:spTree>
    <p:extLst>
      <p:ext uri="{BB962C8B-B14F-4D97-AF65-F5344CB8AC3E}">
        <p14:creationId xmlns:p14="http://schemas.microsoft.com/office/powerpoint/2010/main" val="418530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99" y="623048"/>
            <a:ext cx="8633011" cy="5670176"/>
          </a:xfrm>
        </p:spPr>
        <p:txBody>
          <a:bodyPr>
            <a:normAutofit/>
          </a:bodyPr>
          <a:lstStyle/>
          <a:p>
            <a:r>
              <a:rPr lang="en-US" sz="39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Diversion</a:t>
            </a:r>
          </a:p>
          <a:p>
            <a:endParaRPr lang="en-US" sz="3900" dirty="0">
              <a:solidFill>
                <a:schemeClr val="accent3">
                  <a:lumMod val="50000"/>
                </a:schemeClr>
              </a:solidFill>
              <a:latin typeface="Museo Slab 500" charset="0"/>
              <a:ea typeface="Museo Slab 500" charset="0"/>
              <a:cs typeface="Museo Slab 500" charset="0"/>
            </a:endParaRPr>
          </a:p>
          <a:p>
            <a:pPr lvl="1"/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F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irst-time offender</a:t>
            </a:r>
            <a:endParaRPr lang="en-US" sz="2800" dirty="0">
              <a:solidFill>
                <a:schemeClr val="accent3">
                  <a:lumMod val="50000"/>
                </a:schemeClr>
              </a:solidFill>
              <a:latin typeface="Museo Slab 500" charset="0"/>
              <a:ea typeface="Museo Slab 500" charset="0"/>
              <a:cs typeface="Museo Slab 500" charset="0"/>
            </a:endParaRPr>
          </a:p>
          <a:p>
            <a:pPr lvl="1"/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Excluded: 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DUI, sexual 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offenses, Class 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A or B 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felonies</a:t>
            </a:r>
            <a:endParaRPr lang="en-US" sz="2800" dirty="0">
              <a:solidFill>
                <a:schemeClr val="accent3">
                  <a:lumMod val="50000"/>
                </a:schemeClr>
              </a:solidFill>
              <a:latin typeface="Museo Slab 500" charset="0"/>
              <a:ea typeface="Museo Slab 500" charset="0"/>
              <a:cs typeface="Museo Slab 500" charset="0"/>
            </a:endParaRPr>
          </a:p>
          <a:p>
            <a:pPr lvl="1"/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This 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is 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NOT a 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retroactive designation. </a:t>
            </a:r>
          </a:p>
          <a:p>
            <a:pPr lvl="1"/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Diversion ALWAYS includes a period of supervision after a conditional guilty plea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.</a:t>
            </a:r>
          </a:p>
          <a:p>
            <a:pPr lvl="1"/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 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$450 fee must be paid after all other 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costs.</a:t>
            </a:r>
            <a:endParaRPr lang="en-US" sz="2800" dirty="0">
              <a:solidFill>
                <a:schemeClr val="accent3">
                  <a:lumMod val="50000"/>
                </a:schemeClr>
              </a:solidFill>
              <a:latin typeface="Museo Slab 500" charset="0"/>
              <a:ea typeface="Museo Slab 500" charset="0"/>
              <a:cs typeface="Museo Slab 500" charset="0"/>
            </a:endParaRPr>
          </a:p>
          <a:p>
            <a:pPr lvl="1"/>
            <a:endParaRPr lang="en-US" sz="2800" dirty="0">
              <a:solidFill>
                <a:schemeClr val="accent3">
                  <a:lumMod val="50000"/>
                </a:schemeClr>
              </a:solidFill>
              <a:latin typeface="Museo Slab 500" charset="0"/>
              <a:ea typeface="Museo Slab 500" charset="0"/>
              <a:cs typeface="Museo Slab 5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24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99" y="623048"/>
            <a:ext cx="8633011" cy="5670176"/>
          </a:xfrm>
        </p:spPr>
        <p:txBody>
          <a:bodyPr>
            <a:normAutofit/>
          </a:bodyPr>
          <a:lstStyle/>
          <a:p>
            <a:r>
              <a:rPr lang="en-US" sz="390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Convictions - 2012 </a:t>
            </a:r>
            <a:r>
              <a:rPr lang="en-US" sz="39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Amendment</a:t>
            </a:r>
          </a:p>
          <a:p>
            <a:endParaRPr lang="en-US" sz="3900" dirty="0">
              <a:solidFill>
                <a:schemeClr val="accent3">
                  <a:lumMod val="50000"/>
                </a:schemeClr>
              </a:solidFill>
              <a:latin typeface="Museo Slab 500" charset="0"/>
              <a:ea typeface="Museo Slab 500" charset="0"/>
              <a:cs typeface="Museo Slab 500" charset="0"/>
            </a:endParaRPr>
          </a:p>
          <a:p>
            <a:pPr lvl="1"/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 First-time offender; certain E felonies and A misdemeanors</a:t>
            </a:r>
          </a:p>
          <a:p>
            <a:pPr lvl="1"/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 T.C.A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. 40-32-101(g) designates 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offenses</a:t>
            </a:r>
          </a:p>
          <a:p>
            <a:pPr lvl="1"/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 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No convictions elsewhere</a:t>
            </a:r>
            <a:endParaRPr lang="en-US" sz="2800" dirty="0">
              <a:solidFill>
                <a:schemeClr val="accent3">
                  <a:lumMod val="50000"/>
                </a:schemeClr>
              </a:solidFill>
              <a:latin typeface="Museo Slab 500" charset="0"/>
              <a:ea typeface="Museo Slab 500" charset="0"/>
              <a:cs typeface="Museo Slab 500" charset="0"/>
            </a:endParaRPr>
          </a:p>
          <a:p>
            <a:pPr lvl="1"/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 Five (5) years since completion of sentence</a:t>
            </a:r>
            <a:endParaRPr lang="en-US" sz="2800" dirty="0">
              <a:solidFill>
                <a:schemeClr val="accent3">
                  <a:lumMod val="50000"/>
                </a:schemeClr>
              </a:solidFill>
              <a:latin typeface="Museo Slab 500" charset="0"/>
              <a:ea typeface="Museo Slab 500" charset="0"/>
              <a:cs typeface="Museo Slab 500" charset="0"/>
            </a:endParaRPr>
          </a:p>
          <a:p>
            <a:pPr lvl="1"/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 This IS a 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retroactive designation. </a:t>
            </a:r>
          </a:p>
          <a:p>
            <a:pPr lvl="1"/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 $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450 fee 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after 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all other </a:t>
            </a:r>
            <a:r>
              <a:rPr lang="en-US" sz="28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costs paid</a:t>
            </a:r>
            <a:endParaRPr lang="en-US" sz="2800" dirty="0">
              <a:solidFill>
                <a:schemeClr val="accent3">
                  <a:lumMod val="50000"/>
                </a:schemeClr>
              </a:solidFill>
              <a:latin typeface="Museo Slab 500" charset="0"/>
              <a:ea typeface="Museo Slab 500" charset="0"/>
              <a:cs typeface="Museo Slab 500" charset="0"/>
            </a:endParaRPr>
          </a:p>
          <a:p>
            <a:pPr lvl="1"/>
            <a:endParaRPr lang="en-US" sz="2800" dirty="0">
              <a:solidFill>
                <a:schemeClr val="accent3">
                  <a:lumMod val="50000"/>
                </a:schemeClr>
              </a:solidFill>
              <a:latin typeface="Museo Slab 500" charset="0"/>
              <a:ea typeface="Museo Slab 500" charset="0"/>
              <a:cs typeface="Museo Slab 5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79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718"/>
            <a:ext cx="8135471" cy="923047"/>
          </a:xfrm>
        </p:spPr>
        <p:txBody>
          <a:bodyPr/>
          <a:lstStyle/>
          <a:p>
            <a:r>
              <a:rPr lang="en-US" sz="36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Expungement in Shelby County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1075765"/>
            <a:ext cx="8283389" cy="5311588"/>
          </a:xfrm>
        </p:spPr>
        <p:txBody>
          <a:bodyPr/>
          <a:lstStyle/>
          <a:p>
            <a:pPr marL="514350" indent="-457200"/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Criminal Court Clerk – 4</a:t>
            </a:r>
            <a:r>
              <a:rPr lang="en-US" sz="2200" baseline="30000" dirty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th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 Floor, 201 Poplar</a:t>
            </a:r>
          </a:p>
          <a:p>
            <a:pPr marL="914400" lvl="1" indent="-457200"/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(901) 222-3200</a:t>
            </a:r>
          </a:p>
          <a:p>
            <a:pPr marL="914400" lvl="1" indent="-457200"/>
            <a:r>
              <a:rPr lang="en-US" sz="22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TBD, 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expungement clerk</a:t>
            </a:r>
          </a:p>
          <a:p>
            <a:pPr marL="914400" lvl="1" indent="-457200"/>
            <a:r>
              <a:rPr lang="en-US" sz="22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Request 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file, pay any fees, fill out Expungement Order, present to court</a:t>
            </a:r>
          </a:p>
          <a:p>
            <a:pPr marL="514350" indent="-457200"/>
            <a:endParaRPr lang="en-US" sz="2200" dirty="0" smtClean="0">
              <a:solidFill>
                <a:schemeClr val="accent3">
                  <a:lumMod val="50000"/>
                </a:schemeClr>
              </a:solidFill>
              <a:latin typeface="Museo Slab 500" charset="0"/>
              <a:ea typeface="Museo Slab 500" charset="0"/>
              <a:cs typeface="Museo Slab 500" charset="0"/>
            </a:endParaRPr>
          </a:p>
          <a:p>
            <a:pPr marL="514350" indent="-457200"/>
            <a:r>
              <a:rPr lang="en-US" sz="2200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General 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Sessions Criminal Court Clerk – LL81, 201 Poplar</a:t>
            </a:r>
          </a:p>
          <a:p>
            <a:pPr marL="914400" lvl="1" indent="-457200"/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(901) 222-3600</a:t>
            </a:r>
          </a:p>
          <a:p>
            <a:pPr marL="914400" lvl="1" indent="-457200"/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Phyllis Williams, expungement clerk</a:t>
            </a:r>
          </a:p>
          <a:p>
            <a:pPr marL="914400" lvl="1" indent="-457200"/>
            <a:r>
              <a:rPr lang="en-US" sz="2200" dirty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Unlike Criminal Court, GS Criminal will generate order and present to court for approval without an attorney’s involvement (exception: GS13)</a:t>
            </a:r>
          </a:p>
          <a:p>
            <a:endParaRPr lang="en-US" sz="2200" dirty="0">
              <a:latin typeface="Museo Slab 500" charset="0"/>
              <a:ea typeface="Museo Slab 500" charset="0"/>
              <a:cs typeface="Museo Slab 5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456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/>
          <p:cNvSpPr txBox="1">
            <a:spLocks/>
          </p:cNvSpPr>
          <p:nvPr/>
        </p:nvSpPr>
        <p:spPr>
          <a:xfrm>
            <a:off x="457199" y="152718"/>
            <a:ext cx="8183217" cy="1371599"/>
          </a:xfrm>
          <a:prstGeom prst="rect">
            <a:avLst/>
          </a:prstGeom>
        </p:spPr>
        <p:txBody>
          <a:bodyPr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</a:lstStyle>
          <a:p>
            <a:r>
              <a:rPr lang="en-US" sz="4400" b="1" dirty="0" smtClean="0">
                <a:solidFill>
                  <a:schemeClr val="accent3">
                    <a:lumMod val="50000"/>
                  </a:schemeClr>
                </a:solidFill>
                <a:latin typeface="Museo Slab 700"/>
                <a:cs typeface="Museo Slab 700"/>
              </a:rPr>
              <a:t>Just City – Clean Slate Fund</a:t>
            </a:r>
            <a:endParaRPr lang="en-US" sz="4400" b="1" dirty="0">
              <a:solidFill>
                <a:schemeClr val="accent3">
                  <a:lumMod val="50000"/>
                </a:schemeClr>
              </a:solidFill>
              <a:latin typeface="Museo Slab 700"/>
              <a:cs typeface="Museo Slab 70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261" y="1350395"/>
            <a:ext cx="7481091" cy="4984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65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720" y="1310071"/>
            <a:ext cx="6235569" cy="5117233"/>
          </a:xfrm>
          <a:prstGeom prst="rect">
            <a:avLst/>
          </a:prstGeom>
        </p:spPr>
      </p:pic>
      <p:sp>
        <p:nvSpPr>
          <p:cNvPr id="8" name="Title 4"/>
          <p:cNvSpPr txBox="1">
            <a:spLocks/>
          </p:cNvSpPr>
          <p:nvPr/>
        </p:nvSpPr>
        <p:spPr>
          <a:xfrm>
            <a:off x="563895" y="112962"/>
            <a:ext cx="8183217" cy="1371599"/>
          </a:xfrm>
          <a:prstGeom prst="rect">
            <a:avLst/>
          </a:prstGeom>
        </p:spPr>
        <p:txBody>
          <a:bodyPr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</a:lstStyle>
          <a:p>
            <a:r>
              <a:rPr lang="en-US" sz="4400" b="1" dirty="0" smtClean="0">
                <a:solidFill>
                  <a:schemeClr val="accent3">
                    <a:lumMod val="50000"/>
                  </a:schemeClr>
                </a:solidFill>
                <a:latin typeface="Museo Slab 700"/>
                <a:cs typeface="Museo Slab 700"/>
              </a:rPr>
              <a:t>Just City – Clean Slate Fund</a:t>
            </a:r>
            <a:endParaRPr lang="en-US" sz="4400" b="1" dirty="0">
              <a:solidFill>
                <a:schemeClr val="accent3">
                  <a:lumMod val="50000"/>
                </a:schemeClr>
              </a:solidFill>
              <a:latin typeface="Museo Slab 700"/>
              <a:cs typeface="Museo Slab 700"/>
            </a:endParaRPr>
          </a:p>
        </p:txBody>
      </p:sp>
    </p:spTree>
    <p:extLst>
      <p:ext uri="{BB962C8B-B14F-4D97-AF65-F5344CB8AC3E}">
        <p14:creationId xmlns:p14="http://schemas.microsoft.com/office/powerpoint/2010/main" val="88494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381" y="1524317"/>
            <a:ext cx="7073560" cy="4815785"/>
          </a:xfrm>
          <a:prstGeom prst="rect">
            <a:avLst/>
          </a:prstGeom>
        </p:spPr>
      </p:pic>
      <p:sp>
        <p:nvSpPr>
          <p:cNvPr id="7" name="Title 4"/>
          <p:cNvSpPr txBox="1">
            <a:spLocks/>
          </p:cNvSpPr>
          <p:nvPr/>
        </p:nvSpPr>
        <p:spPr>
          <a:xfrm>
            <a:off x="563895" y="112962"/>
            <a:ext cx="8183217" cy="1371599"/>
          </a:xfrm>
          <a:prstGeom prst="rect">
            <a:avLst/>
          </a:prstGeom>
        </p:spPr>
        <p:txBody>
          <a:bodyPr anchor="ctr"/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2pPr>
          </a:lstStyle>
          <a:p>
            <a:r>
              <a:rPr lang="en-US" sz="4400" b="1" dirty="0" smtClean="0">
                <a:solidFill>
                  <a:schemeClr val="accent3">
                    <a:lumMod val="50000"/>
                  </a:schemeClr>
                </a:solidFill>
                <a:latin typeface="Museo Slab 700"/>
                <a:cs typeface="Museo Slab 700"/>
              </a:rPr>
              <a:t>Just City – Clean Slate Fund</a:t>
            </a:r>
            <a:endParaRPr lang="en-US" sz="4400" b="1" dirty="0">
              <a:solidFill>
                <a:schemeClr val="accent3">
                  <a:lumMod val="50000"/>
                </a:schemeClr>
              </a:solidFill>
              <a:latin typeface="Museo Slab 700"/>
              <a:cs typeface="Museo Slab 700"/>
            </a:endParaRPr>
          </a:p>
        </p:txBody>
      </p:sp>
    </p:spTree>
    <p:extLst>
      <p:ext uri="{BB962C8B-B14F-4D97-AF65-F5344CB8AC3E}">
        <p14:creationId xmlns:p14="http://schemas.microsoft.com/office/powerpoint/2010/main" val="193882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6033" y="1251113"/>
            <a:ext cx="5190565" cy="52625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9040" y="422204"/>
            <a:ext cx="6844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JustCity.org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latin typeface="Museo Slab 500" charset="0"/>
              <a:ea typeface="Museo Slab 500" charset="0"/>
              <a:cs typeface="Museo Slab 5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8498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9623" y="422204"/>
            <a:ext cx="83506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smtClean="0">
                <a:solidFill>
                  <a:schemeClr val="accent3">
                    <a:lumMod val="50000"/>
                  </a:schemeClr>
                </a:solidFill>
                <a:latin typeface="Museo Slab 500" charset="0"/>
                <a:ea typeface="Museo Slab 500" charset="0"/>
                <a:cs typeface="Museo Slab 500" charset="0"/>
              </a:rPr>
              <a:t>Expungement Bills Pending 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latin typeface="Museo Slab 500" charset="0"/>
              <a:ea typeface="Museo Slab 500" charset="0"/>
              <a:cs typeface="Museo Slab 500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442" y="1130090"/>
            <a:ext cx="7168983" cy="5130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2120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338"/>
          <p:cNvSpPr txBox="1">
            <a:spLocks noGrp="1"/>
          </p:cNvSpPr>
          <p:nvPr>
            <p:ph type="subTitle" idx="1"/>
          </p:nvPr>
        </p:nvSpPr>
        <p:spPr>
          <a:xfrm>
            <a:off x="779464" y="2760166"/>
            <a:ext cx="7583400" cy="3760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" sz="2000" b="0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endParaRPr lang="en-US" sz="2000" b="0" i="0" u="none" strike="noStrike" cap="none" baseline="0" dirty="0" smtClean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r>
              <a:rPr lang="en-US" sz="2000" b="1" u="none" strike="noStrike" cap="none" baseline="0" dirty="0" smtClean="0">
                <a:solidFill>
                  <a:srgbClr val="1A2532"/>
                </a:solidFill>
                <a:latin typeface="Museo Slab 500"/>
                <a:ea typeface="Calibri"/>
                <a:cs typeface="Museo Slab 500"/>
                <a:sym typeface="Calibri"/>
              </a:rPr>
              <a:t>Info</a:t>
            </a:r>
            <a:r>
              <a:rPr lang="en" sz="2000" b="1" u="none" strike="noStrike" cap="none" baseline="0" dirty="0" smtClean="0">
                <a:solidFill>
                  <a:srgbClr val="1A2532"/>
                </a:solidFill>
                <a:latin typeface="Museo Slab 500"/>
                <a:ea typeface="Calibri"/>
                <a:cs typeface="Museo Slab 500"/>
                <a:sym typeface="Calibri"/>
              </a:rPr>
              <a:t>@</a:t>
            </a:r>
            <a:r>
              <a:rPr lang="en-US" sz="2000" b="1" dirty="0" smtClean="0">
                <a:solidFill>
                  <a:srgbClr val="1A2532"/>
                </a:solidFill>
                <a:latin typeface="Museo Slab 500"/>
                <a:ea typeface="Calibri"/>
                <a:cs typeface="Museo Slab 500"/>
                <a:sym typeface="Calibri"/>
              </a:rPr>
              <a:t>JustCity.org</a:t>
            </a:r>
            <a:endParaRPr lang="en" sz="2000" b="1" u="none" strike="noStrike" cap="none" baseline="0" dirty="0">
              <a:solidFill>
                <a:srgbClr val="1A2532"/>
              </a:solidFill>
              <a:latin typeface="Museo Slab 500"/>
              <a:ea typeface="Calibri"/>
              <a:cs typeface="Museo Slab 500"/>
              <a:sym typeface="Calibri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30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dirty="0">
                <a:solidFill>
                  <a:srgbClr val="1A2532"/>
                </a:solidFill>
                <a:latin typeface="Museo Slab 500"/>
                <a:ea typeface="Calibri"/>
                <a:cs typeface="Museo Slab 500"/>
                <a:sym typeface="Calibri"/>
              </a:rPr>
              <a:t>	</a:t>
            </a:r>
            <a:r>
              <a:rPr lang="en-US" sz="2000" b="1" dirty="0" smtClean="0">
                <a:solidFill>
                  <a:srgbClr val="1A2532"/>
                </a:solidFill>
                <a:latin typeface="Museo Slab 500"/>
                <a:ea typeface="Calibri"/>
                <a:cs typeface="Museo Slab 500"/>
                <a:sym typeface="Calibri"/>
              </a:rPr>
              <a:t>		</a:t>
            </a:r>
            <a:r>
              <a:rPr lang="en" sz="2000" b="1" u="none" strike="noStrike" cap="none" baseline="0" dirty="0" smtClean="0">
                <a:solidFill>
                  <a:srgbClr val="1A2532"/>
                </a:solidFill>
                <a:latin typeface="Museo Slab 500"/>
                <a:ea typeface="Calibri"/>
                <a:cs typeface="Museo Slab 500"/>
                <a:sym typeface="Calibri"/>
              </a:rPr>
              <a:t>@</a:t>
            </a:r>
            <a:r>
              <a:rPr lang="en-US" sz="2000" b="1" dirty="0" smtClean="0">
                <a:solidFill>
                  <a:srgbClr val="1A2532"/>
                </a:solidFill>
                <a:latin typeface="Museo Slab 500"/>
                <a:ea typeface="Calibri"/>
                <a:cs typeface="Museo Slab 500"/>
                <a:sym typeface="Calibri"/>
              </a:rPr>
              <a:t>JustCity901</a:t>
            </a:r>
            <a:endParaRPr lang="en-US" sz="2000" b="1" u="none" strike="noStrike" cap="none" baseline="0" dirty="0" smtClean="0">
              <a:solidFill>
                <a:srgbClr val="1A2532"/>
              </a:solidFill>
              <a:latin typeface="Museo Slab 500"/>
              <a:ea typeface="Calibri"/>
              <a:cs typeface="Museo Slab 500"/>
              <a:sym typeface="Calibri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30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2000" b="1" dirty="0" smtClean="0">
                <a:solidFill>
                  <a:srgbClr val="1A2532"/>
                </a:solidFill>
                <a:latin typeface="Museo Slab 500"/>
                <a:ea typeface="Calibri"/>
                <a:cs typeface="Museo Slab 500"/>
                <a:sym typeface="Calibri"/>
              </a:rPr>
              <a:t>			</a:t>
            </a:r>
            <a:r>
              <a:rPr lang="en" sz="2000" b="1" u="none" strike="noStrike" cap="none" baseline="0" dirty="0" smtClean="0">
                <a:solidFill>
                  <a:srgbClr val="1A2532"/>
                </a:solidFill>
                <a:latin typeface="Museo Slab 500"/>
                <a:ea typeface="Calibri"/>
                <a:cs typeface="Museo Slab 500"/>
                <a:sym typeface="Calibri"/>
              </a:rPr>
              <a:t>facebook.com/</a:t>
            </a:r>
            <a:r>
              <a:rPr lang="en-US" sz="2000" b="1" u="none" strike="noStrike" cap="none" baseline="0" dirty="0" smtClean="0">
                <a:solidFill>
                  <a:srgbClr val="1A2532"/>
                </a:solidFill>
                <a:latin typeface="Museo Slab 500"/>
                <a:ea typeface="Calibri"/>
                <a:cs typeface="Museo Slab 500"/>
                <a:sym typeface="Calibri"/>
              </a:rPr>
              <a:t>JustCity901</a:t>
            </a:r>
            <a:endParaRPr lang="en" sz="2000" b="1" u="none" strike="noStrike" cap="none" baseline="0" dirty="0">
              <a:solidFill>
                <a:srgbClr val="1A2532"/>
              </a:solidFill>
              <a:latin typeface="Museo Slab 500"/>
              <a:ea typeface="Calibri"/>
              <a:cs typeface="Museo Slab 500"/>
              <a:sym typeface="Calibri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30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" sz="2000" b="1" u="none" strike="noStrike" cap="none" baseline="0" dirty="0">
                <a:solidFill>
                  <a:srgbClr val="1A2532"/>
                </a:solidFill>
                <a:latin typeface="Museo Slab 500"/>
                <a:ea typeface="Calibri"/>
                <a:cs typeface="Museo Slab 500"/>
                <a:sym typeface="Calibri"/>
              </a:rPr>
              <a:t>			</a:t>
            </a:r>
            <a:r>
              <a:rPr lang="en" sz="2000" b="1" u="none" strike="noStrike" cap="none" baseline="0" dirty="0" smtClean="0">
                <a:solidFill>
                  <a:srgbClr val="1A2532"/>
                </a:solidFill>
                <a:latin typeface="Museo Slab 500"/>
                <a:ea typeface="Calibri"/>
                <a:cs typeface="Museo Slab 500"/>
                <a:sym typeface="Calibri"/>
              </a:rPr>
              <a:t>JustCity.org</a:t>
            </a:r>
            <a:endParaRPr lang="en" sz="2000" b="1" u="none" strike="noStrike" cap="none" baseline="0" dirty="0">
              <a:solidFill>
                <a:srgbClr val="1A2532"/>
              </a:solidFill>
              <a:latin typeface="Museo Slab 500"/>
              <a:ea typeface="Calibri"/>
              <a:cs typeface="Museo Slab 500"/>
              <a:sym typeface="Calibri"/>
            </a:endParaRPr>
          </a:p>
        </p:txBody>
      </p:sp>
      <p:pic>
        <p:nvPicPr>
          <p:cNvPr id="339" name="Shape 339"/>
          <p:cNvPicPr preferRelativeResize="0"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911" y="443844"/>
            <a:ext cx="2963608" cy="29636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Shape 340"/>
          <p:cNvPicPr preferRelativeResize="0"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174" y="4536089"/>
            <a:ext cx="378902" cy="378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Shape 341"/>
          <p:cNvPicPr preferRelativeResize="0"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911" y="5148462"/>
            <a:ext cx="631414" cy="623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Shape 342"/>
          <p:cNvPicPr preferRelativeResize="0"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267" y="5949068"/>
            <a:ext cx="408099" cy="46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Shape 343"/>
          <p:cNvPicPr preferRelativeResize="0"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317" y="3732409"/>
            <a:ext cx="502151" cy="5541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3805520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4180</TotalTime>
  <Words>496</Words>
  <Application>Microsoft Office PowerPoint</Application>
  <PresentationFormat>On-screen Show (4:3)</PresentationFormat>
  <Paragraphs>100</Paragraphs>
  <Slides>31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Essential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What’s at Stake?</vt:lpstr>
      <vt:lpstr>PowerPoint Presentation</vt:lpstr>
      <vt:lpstr>PowerPoint Presentation</vt:lpstr>
      <vt:lpstr>PowerPoint Presentation</vt:lpstr>
      <vt:lpstr>Expungement in Shelby County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IB271P49</dc:creator>
  <cp:lastModifiedBy>Anne Louise Wirthlin</cp:lastModifiedBy>
  <cp:revision>71</cp:revision>
  <dcterms:modified xsi:type="dcterms:W3CDTF">2016-04-07T19:20:17Z</dcterms:modified>
</cp:coreProperties>
</file>